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ctiveX/activeX1.xml" ContentType="application/vnd.ms-office.activeX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85" r:id="rId3"/>
    <p:sldId id="264" r:id="rId4"/>
    <p:sldId id="291" r:id="rId5"/>
    <p:sldId id="293" r:id="rId6"/>
    <p:sldId id="315" r:id="rId7"/>
    <p:sldId id="294" r:id="rId8"/>
    <p:sldId id="295" r:id="rId9"/>
    <p:sldId id="335" r:id="rId10"/>
    <p:sldId id="301" r:id="rId11"/>
    <p:sldId id="303" r:id="rId12"/>
    <p:sldId id="304" r:id="rId13"/>
    <p:sldId id="305" r:id="rId14"/>
    <p:sldId id="307" r:id="rId15"/>
    <p:sldId id="310" r:id="rId16"/>
    <p:sldId id="338" r:id="rId17"/>
    <p:sldId id="314" r:id="rId18"/>
    <p:sldId id="274" r:id="rId19"/>
    <p:sldId id="272" r:id="rId20"/>
    <p:sldId id="316" r:id="rId21"/>
    <p:sldId id="318" r:id="rId22"/>
    <p:sldId id="332" r:id="rId23"/>
    <p:sldId id="330" r:id="rId24"/>
    <p:sldId id="342" r:id="rId25"/>
    <p:sldId id="333" r:id="rId26"/>
    <p:sldId id="283" r:id="rId27"/>
    <p:sldId id="323" r:id="rId28"/>
    <p:sldId id="336" r:id="rId29"/>
    <p:sldId id="343" r:id="rId30"/>
    <p:sldId id="339" r:id="rId31"/>
    <p:sldId id="340" r:id="rId32"/>
    <p:sldId id="325" r:id="rId33"/>
    <p:sldId id="341" r:id="rId34"/>
    <p:sldId id="344" r:id="rId35"/>
    <p:sldId id="345" r:id="rId36"/>
    <p:sldId id="346" r:id="rId37"/>
    <p:sldId id="347" r:id="rId38"/>
    <p:sldId id="34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1" autoAdjust="0"/>
    <p:restoredTop sz="85755" autoAdjust="0"/>
  </p:normalViewPr>
  <p:slideViewPr>
    <p:cSldViewPr>
      <p:cViewPr>
        <p:scale>
          <a:sx n="70" d="100"/>
          <a:sy n="70" d="100"/>
        </p:scale>
        <p:origin x="-1266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activeX/activeX1.xml><?xml version="1.0" encoding="utf-8"?>
<ax:ocx xmlns:ax="http://schemas.microsoft.com/office/2006/activeX" xmlns:r="http://schemas.openxmlformats.org/officeDocument/2006/relationships" ax:classid="{6BF52A52-394A-11D3-B153-00C04F79FAA6}" ax:persistence="persistPropertyBag">
  <ax:ocxPr ax:name="URL" ax:value="D:\Reports\coactive_manipulation\project_talk\Produce_6.mp4"/>
  <ax:ocxPr ax:name="rate" ax:value="1"/>
  <ax:ocxPr ax:name="balance" ax:value="0"/>
  <ax:ocxPr ax:name="currentPosition" ax:value="0"/>
  <ax:ocxPr ax:name="defaultFrame" ax:value=""/>
  <ax:ocxPr ax:name="playCount" ax:value="1"/>
  <ax:ocxPr ax:name="autoStart" ax:value="-1"/>
  <ax:ocxPr ax:name="currentMarker" ax:value="0"/>
  <ax:ocxPr ax:name="invokeURLs" ax:value="-1"/>
  <ax:ocxPr ax:name="baseURL" ax:value=""/>
  <ax:ocxPr ax:name="volume" ax:value="50"/>
  <ax:ocxPr ax:name="mute" ax:value="0"/>
  <ax:ocxPr ax:name="uiMode" ax:value="full"/>
  <ax:ocxPr ax:name="stretchToFit" ax:value="0"/>
  <ax:ocxPr ax:name="windowlessVideo" ax:value="0"/>
  <ax:ocxPr ax:name="enabled" ax:value="-1"/>
  <ax:ocxPr ax:name="enableContextMenu" ax:value="-1"/>
  <ax:ocxPr ax:name="fullScreen" ax:value="0"/>
  <ax:ocxPr ax:name="SAMIStyle" ax:value=""/>
  <ax:ocxPr ax:name="SAMILang" ax:value=""/>
  <ax:ocxPr ax:name="SAMIFilename" ax:value=""/>
  <ax:ocxPr ax:name="captioningID" ax:value=""/>
  <ax:ocxPr ax:name="enableErrorDialogs" ax:value="0"/>
  <ax:ocxPr ax:name="_cx" ax:value="22856"/>
  <ax:ocxPr ax:name="_cy" ax:value="13123"/>
</ax:ocx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A4549-4035-4400-8E4F-2E97061AC310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D89AB-FE65-423C-BB88-70BEC7769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planning</a:t>
            </a:r>
            <a:r>
              <a:rPr lang="en-US" baseline="0" dirty="0" smtClean="0"/>
              <a:t> problems becomes complex we relay on data driven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approaches. We receive human signals and have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algorithms.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0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our setting we want the feedback to be really easy. So as feedback user slightly improve the trajectory proposed by the robot.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3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our setting we want the feedback to be really easy. So as feedback user slightly improve the trajectory proposed by the robot.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1497D-F0CC-4B3D-BB98-B77C22D1FE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2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planning</a:t>
            </a:r>
            <a:r>
              <a:rPr lang="en-US" baseline="0" dirty="0" smtClean="0"/>
              <a:t> problems becomes complex we relay on data driven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approaches. We receive human signals and have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algorithms.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planning</a:t>
            </a:r>
            <a:r>
              <a:rPr lang="en-US" baseline="0" dirty="0" smtClean="0"/>
              <a:t> problems becomes complex we relay on data driven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approaches. We receive human signals and have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algorithms.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planning</a:t>
            </a:r>
            <a:r>
              <a:rPr lang="en-US" baseline="0" dirty="0" smtClean="0"/>
              <a:t> problems becomes complex we relay on data driven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approaches. We receive human signals and have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algorithms.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Signals?</a:t>
            </a:r>
          </a:p>
          <a:p>
            <a:r>
              <a:rPr lang="en-US" dirty="0" smtClean="0"/>
              <a:t>Algorithm?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planning problem. This type to signal came in, and this is the algorithm they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Signals?</a:t>
            </a:r>
          </a:p>
          <a:p>
            <a:r>
              <a:rPr lang="en-US" dirty="0" smtClean="0"/>
              <a:t>Algorithm?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33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planning</a:t>
            </a:r>
            <a:r>
              <a:rPr lang="en-US" baseline="0" dirty="0" smtClean="0"/>
              <a:t> problems becomes complex we relay on data driven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approaches. We receive human signals and have </a:t>
            </a:r>
            <a:r>
              <a:rPr lang="en-US" baseline="0" dirty="0" err="1" smtClean="0"/>
              <a:t>leanring</a:t>
            </a:r>
            <a:r>
              <a:rPr lang="en-US" baseline="0" dirty="0" smtClean="0"/>
              <a:t> algorithms.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40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FD89AB-FE65-423C-BB88-70BEC77693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2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7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7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6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solidFill>
            <a:srgbClr val="C00000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7789812" y="6570928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Ashesh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Jain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25301" y="6579232"/>
            <a:ext cx="1863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Cornell Robot Learning Lab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28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0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9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46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0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4304-765F-4E01-B72A-0BFD329CA82C}" type="datetimeFigureOut">
              <a:rPr lang="en-US" smtClean="0"/>
              <a:t>7/19/2014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3EAF2D-E6AC-4778-8443-A09335932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1606"/>
            <a:ext cx="82296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Cornell Robot Learning Lab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91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Ashesh</a:t>
            </a:r>
            <a:r>
              <a:rPr lang="en-US" dirty="0" smtClean="0"/>
              <a:t> Jain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8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1.jpe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34"/>
            <a:ext cx="6019800" cy="2072665"/>
          </a:xfrm>
        </p:spPr>
        <p:txBody>
          <a:bodyPr anchor="b">
            <a:noAutofit/>
          </a:bodyPr>
          <a:lstStyle/>
          <a:p>
            <a:pPr algn="l"/>
            <a:r>
              <a:rPr lang="en-US" sz="4000" i="1" dirty="0" smtClean="0">
                <a:solidFill>
                  <a:schemeClr val="bg1"/>
                </a:solidFill>
              </a:rPr>
              <a:t>Learning Plans</a:t>
            </a:r>
            <a:r>
              <a:rPr lang="en-US" sz="4000" dirty="0" smtClean="0">
                <a:solidFill>
                  <a:schemeClr val="bg1"/>
                </a:solidFill>
              </a:rPr>
              <a:t> with </a:t>
            </a:r>
            <a:r>
              <a:rPr lang="en-US" sz="4000" i="1" dirty="0" smtClean="0">
                <a:solidFill>
                  <a:schemeClr val="bg1"/>
                </a:solidFill>
              </a:rPr>
              <a:t>Context</a:t>
            </a:r>
            <a:r>
              <a:rPr lang="en-US" sz="4000" dirty="0" smtClean="0">
                <a:solidFill>
                  <a:schemeClr val="bg1"/>
                </a:solidFill>
              </a:rPr>
              <a:t> from </a:t>
            </a:r>
            <a:r>
              <a:rPr lang="en-US" sz="4000" i="1" dirty="0" smtClean="0">
                <a:solidFill>
                  <a:schemeClr val="bg1"/>
                </a:solidFill>
              </a:rPr>
              <a:t>Human Signals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9" name="Picture 5" descr="D:\Presentations\RSS 2014\cover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89535"/>
            <a:ext cx="2484437" cy="24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34963" y="2438400"/>
            <a:ext cx="8732837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:\Presentations\RSS 2014\dr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3200400"/>
            <a:ext cx="1905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Presentations\RSS 2014\j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0" y="3200400"/>
            <a:ext cx="1498152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Presentations\RSS 2014\pic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90" y="3200400"/>
            <a:ext cx="2144800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4398" y="5562600"/>
            <a:ext cx="1560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Drew </a:t>
            </a:r>
            <a:r>
              <a:rPr lang="en-US" sz="2000" dirty="0" err="1" smtClean="0"/>
              <a:t>Bagnell</a:t>
            </a:r>
            <a:endParaRPr lang="en-US" sz="2000" dirty="0" smtClean="0"/>
          </a:p>
          <a:p>
            <a:pPr algn="ctr"/>
            <a:r>
              <a:rPr lang="en-US" sz="2000" dirty="0" smtClean="0"/>
              <a:t>CMU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34443" y="5562600"/>
            <a:ext cx="2032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Ashesh</a:t>
            </a:r>
            <a:r>
              <a:rPr lang="en-US" sz="2000" dirty="0" smtClean="0"/>
              <a:t> Jain</a:t>
            </a:r>
          </a:p>
          <a:p>
            <a:pPr algn="ctr"/>
            <a:r>
              <a:rPr lang="en-US" sz="2000" dirty="0" smtClean="0"/>
              <a:t>Cornell University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4960620" y="5562600"/>
            <a:ext cx="163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Jan Peters</a:t>
            </a:r>
          </a:p>
          <a:p>
            <a:pPr algn="ctr"/>
            <a:r>
              <a:rPr lang="en-US" sz="2000" dirty="0" smtClean="0"/>
              <a:t>TU Darmstadt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6746172" y="5559552"/>
            <a:ext cx="2032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Ashutosh</a:t>
            </a:r>
            <a:r>
              <a:rPr lang="en-US" sz="2000" dirty="0" smtClean="0"/>
              <a:t> </a:t>
            </a:r>
            <a:r>
              <a:rPr lang="en-US" sz="2000" dirty="0" err="1" smtClean="0"/>
              <a:t>Saxena</a:t>
            </a:r>
            <a:endParaRPr lang="en-US" sz="2000" dirty="0" smtClean="0"/>
          </a:p>
          <a:p>
            <a:pPr algn="ctr"/>
            <a:r>
              <a:rPr lang="en-US" sz="2000" dirty="0" smtClean="0"/>
              <a:t>Cornell University</a:t>
            </a:r>
            <a:endParaRPr lang="en-US" sz="2000" dirty="0"/>
          </a:p>
        </p:txBody>
      </p:sp>
      <p:pic>
        <p:nvPicPr>
          <p:cNvPr id="1037" name="Picture 13" descr="D:\Presentations\RSS 2014\ashutosh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0" y="3198876"/>
            <a:ext cx="1726901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Rich human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Expert’s demonstrations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Inverse Reinforcement Learning</a:t>
            </a:r>
          </a:p>
          <a:p>
            <a:r>
              <a:rPr lang="en-US" dirty="0" smtClean="0"/>
              <a:t>How do signals come in real-life?</a:t>
            </a:r>
          </a:p>
          <a:p>
            <a:endParaRPr lang="en-US" dirty="0" smtClean="0"/>
          </a:p>
        </p:txBody>
      </p:sp>
      <p:pic>
        <p:nvPicPr>
          <p:cNvPr id="3078" name="Picture 6" descr="http://2.bp.blogspot.com/-QUj19rt5Pco/Umqs5Sdzp1I/AAAAAAAAARY/p_P33o7YKgU/s1600/human+robot+interac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31369"/>
            <a:ext cx="4800600" cy="31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14800" y="3370600"/>
            <a:ext cx="13214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dirty="0" smtClean="0">
                <a:solidFill>
                  <a:srgbClr val="0070C0"/>
                </a:solidFill>
              </a:rPr>
              <a:t>?</a:t>
            </a:r>
            <a:endParaRPr lang="en-US" sz="1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6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Rich human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Expert’s demonstrations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Inverse Reinforcement Learning</a:t>
            </a:r>
          </a:p>
          <a:p>
            <a:r>
              <a:rPr lang="en-US" dirty="0" smtClean="0"/>
              <a:t>How do signals come in real-life?</a:t>
            </a:r>
          </a:p>
          <a:p>
            <a:endParaRPr lang="en-US" dirty="0" smtClean="0"/>
          </a:p>
        </p:txBody>
      </p:sp>
      <p:pic>
        <p:nvPicPr>
          <p:cNvPr id="3074" name="Picture 2" descr="http://robotics.usc.edu/interaction/research/projects/autism_classroom/helena3-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93272"/>
            <a:ext cx="32004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5843042"/>
            <a:ext cx="2626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Socially assistive robots</a:t>
            </a:r>
          </a:p>
          <a:p>
            <a:pPr algn="ctr"/>
            <a:r>
              <a:rPr lang="en-US" sz="2000" dirty="0" err="1" smtClean="0"/>
              <a:t>Mataric’s</a:t>
            </a:r>
            <a:r>
              <a:rPr lang="en-US" sz="2000" dirty="0" smtClean="0"/>
              <a:t> lab, USC</a:t>
            </a:r>
            <a:endParaRPr lang="en-US" sz="2000" dirty="0"/>
          </a:p>
        </p:txBody>
      </p:sp>
      <p:pic>
        <p:nvPicPr>
          <p:cNvPr id="3076" name="Picture 4" descr="https://c1.staticflickr.com/5/4041/4560627531_5338d4aba4_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93272"/>
            <a:ext cx="3581400" cy="23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49564" y="5845314"/>
            <a:ext cx="2290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Maja</a:t>
            </a:r>
            <a:r>
              <a:rPr lang="en-US" sz="2000" dirty="0" smtClean="0"/>
              <a:t>  </a:t>
            </a:r>
            <a:r>
              <a:rPr lang="en-US" sz="2000" dirty="0" err="1" smtClean="0"/>
              <a:t>Mataric</a:t>
            </a:r>
            <a:endParaRPr lang="en-US" sz="2000" dirty="0" smtClean="0"/>
          </a:p>
          <a:p>
            <a:pPr algn="ctr"/>
            <a:r>
              <a:rPr lang="en-US" sz="2000" dirty="0" smtClean="0"/>
              <a:t>Interaction Lab, USC</a:t>
            </a:r>
            <a:endParaRPr lang="en-US" sz="2000" dirty="0"/>
          </a:p>
        </p:txBody>
      </p:sp>
      <p:pic>
        <p:nvPicPr>
          <p:cNvPr id="6146" name="Picture 2" descr="D:\research_presentation\RSS 2014\mataric_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79" y="228600"/>
            <a:ext cx="1162821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94699" y="734129"/>
            <a:ext cx="14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Maja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Mataric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Rich human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Expert’s demonstrations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Inverse Reinforcement Learning</a:t>
            </a:r>
          </a:p>
          <a:p>
            <a:r>
              <a:rPr lang="en-US" dirty="0" smtClean="0"/>
              <a:t>How do signals come in real-life?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90600" y="5845314"/>
            <a:ext cx="2418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Asking questions</a:t>
            </a:r>
          </a:p>
          <a:p>
            <a:pPr algn="ctr"/>
            <a:r>
              <a:rPr lang="en-US" sz="2000" dirty="0" err="1" smtClean="0"/>
              <a:t>Thomaz’s</a:t>
            </a:r>
            <a:r>
              <a:rPr lang="en-US" sz="2000" dirty="0" smtClean="0"/>
              <a:t> lab, </a:t>
            </a:r>
            <a:r>
              <a:rPr lang="en-US" sz="2000" dirty="0" err="1" smtClean="0"/>
              <a:t>GaTech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241672" y="5792193"/>
            <a:ext cx="4445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Andrea </a:t>
            </a:r>
            <a:r>
              <a:rPr lang="en-US" sz="2000" dirty="0" err="1" smtClean="0"/>
              <a:t>Thomaz</a:t>
            </a:r>
            <a:endParaRPr lang="en-US" sz="2000" dirty="0" smtClean="0"/>
          </a:p>
          <a:p>
            <a:pPr algn="ctr"/>
            <a:r>
              <a:rPr lang="en-US" sz="2000" dirty="0"/>
              <a:t>Socially Intelligent </a:t>
            </a:r>
            <a:r>
              <a:rPr lang="en-US" sz="2000" dirty="0" smtClean="0"/>
              <a:t>Machines Lab, </a:t>
            </a:r>
            <a:r>
              <a:rPr lang="en-US" sz="2000" dirty="0" err="1" smtClean="0"/>
              <a:t>GaTech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6" y="3340760"/>
            <a:ext cx="2209800" cy="2493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http://www.technologyreview.com/sites/default/files/legacy/0909-thomaz_x22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114" y="3330863"/>
            <a:ext cx="2304222" cy="246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research_presentation\RSS 2014\thomaz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872" y="228600"/>
            <a:ext cx="115348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24571" y="734129"/>
            <a:ext cx="1685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Andrea </a:t>
            </a:r>
            <a:r>
              <a:rPr lang="en-US" b="1" dirty="0" err="1" smtClean="0">
                <a:solidFill>
                  <a:schemeClr val="bg1"/>
                </a:solidFill>
              </a:rPr>
              <a:t>Thomaz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GaTech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Rich human signals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7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Expert’s demonstrations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Inverse Reinforcement Learning</a:t>
            </a:r>
          </a:p>
          <a:p>
            <a:r>
              <a:rPr lang="en-US" dirty="0" smtClean="0"/>
              <a:t>How do signals come in real-life?</a:t>
            </a:r>
          </a:p>
          <a:p>
            <a:endParaRPr lang="en-US" dirty="0" smtClean="0"/>
          </a:p>
        </p:txBody>
      </p:sp>
      <p:pic>
        <p:nvPicPr>
          <p:cNvPr id="6146" name="Picture 2" descr="D:\research_presentation\RSS 2014\pepp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08574"/>
            <a:ext cx="3037939" cy="24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71778" y="5752126"/>
            <a:ext cx="2688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Emotion signals</a:t>
            </a:r>
          </a:p>
          <a:p>
            <a:pPr algn="ctr"/>
            <a:r>
              <a:rPr lang="en-US" sz="2000" dirty="0" smtClean="0"/>
              <a:t>Pepper robot - </a:t>
            </a:r>
            <a:r>
              <a:rPr lang="en-US" sz="2000" dirty="0" err="1" smtClean="0"/>
              <a:t>SoftBank</a:t>
            </a:r>
            <a:endParaRPr lang="en-US" sz="2000" dirty="0"/>
          </a:p>
        </p:txBody>
      </p:sp>
      <p:pic>
        <p:nvPicPr>
          <p:cNvPr id="6148" name="Picture 4" descr="D:\research_presentation\RSS 2014\misr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08574"/>
            <a:ext cx="3810000" cy="24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24451" y="5769114"/>
            <a:ext cx="4273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Tell Me Dave (RSS’14)</a:t>
            </a:r>
          </a:p>
          <a:p>
            <a:pPr algn="ctr"/>
            <a:r>
              <a:rPr lang="en-US" sz="2000" dirty="0" err="1" smtClean="0"/>
              <a:t>Misra</a:t>
            </a:r>
            <a:r>
              <a:rPr lang="en-US" sz="2000" dirty="0" smtClean="0"/>
              <a:t> et al., Cornell Robot Learning Lab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2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Rich 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6" descr="http://2.bp.blogspot.com/-QUj19rt5Pco/Umqs5Sdzp1I/AAAAAAAAARY/p_P33o7YKgU/s1600/human+robot+intera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91" y="2743200"/>
            <a:ext cx="2755661" cy="18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2521" y="2822305"/>
            <a:ext cx="559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 smtClean="0">
                <a:solidFill>
                  <a:srgbClr val="0070C0"/>
                </a:solidFill>
              </a:rPr>
              <a:t>?</a:t>
            </a:r>
            <a:endParaRPr lang="en-US" sz="11000" dirty="0">
              <a:solidFill>
                <a:srgbClr val="0070C0"/>
              </a:solidFill>
            </a:endParaRPr>
          </a:p>
        </p:txBody>
      </p:sp>
      <p:pic>
        <p:nvPicPr>
          <p:cNvPr id="6" name="Picture 4" descr="D:\research_presentation\RSS 2014\misr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3" y="1531563"/>
            <a:ext cx="2730361" cy="1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robotics.usc.edu/interaction/research/projects/autism_classroom/helena3-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" y="4402136"/>
            <a:ext cx="2708340" cy="20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research_presentation\RSS 2014\pepp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663" y="1539953"/>
            <a:ext cx="2166737" cy="173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19" y="3974673"/>
            <a:ext cx="2166737" cy="244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293820" y="4654899"/>
            <a:ext cx="3657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1" indent="-231775">
              <a:buFont typeface="Arial" pitchFamily="34" charset="0"/>
              <a:buChar char="•"/>
            </a:pPr>
            <a:r>
              <a:rPr lang="en-US" sz="2400" dirty="0"/>
              <a:t>Natural </a:t>
            </a:r>
            <a:r>
              <a:rPr lang="en-US" sz="2400" dirty="0" smtClean="0"/>
              <a:t>language</a:t>
            </a:r>
          </a:p>
          <a:p>
            <a:pPr marL="231775" lvl="1" indent="-231775">
              <a:buFont typeface="Arial" pitchFamily="34" charset="0"/>
              <a:buChar char="•"/>
            </a:pPr>
            <a:r>
              <a:rPr lang="en-US" sz="2400" dirty="0" smtClean="0"/>
              <a:t>Observing humans</a:t>
            </a:r>
          </a:p>
          <a:p>
            <a:pPr marL="688975" lvl="2" indent="-231775">
              <a:buFont typeface="Arial" pitchFamily="34" charset="0"/>
              <a:buChar char="•"/>
            </a:pPr>
            <a:r>
              <a:rPr lang="en-US" sz="2000" dirty="0" smtClean="0"/>
              <a:t>Gestures </a:t>
            </a:r>
            <a:r>
              <a:rPr lang="en-US" sz="2000" dirty="0"/>
              <a:t>and </a:t>
            </a:r>
            <a:r>
              <a:rPr lang="en-US" sz="2000" dirty="0" smtClean="0"/>
              <a:t>actions</a:t>
            </a:r>
          </a:p>
          <a:p>
            <a:pPr marL="688975" lvl="2" indent="-231775">
              <a:buFont typeface="Arial" pitchFamily="34" charset="0"/>
              <a:buChar char="•"/>
            </a:pPr>
            <a:r>
              <a:rPr lang="en-US" sz="2000" dirty="0" smtClean="0"/>
              <a:t>Emotions</a:t>
            </a:r>
            <a:endParaRPr lang="en-US" sz="2000" dirty="0"/>
          </a:p>
          <a:p>
            <a:pPr marL="231775" lvl="1" indent="-231775">
              <a:buFont typeface="Arial" pitchFamily="34" charset="0"/>
              <a:buChar char="•"/>
            </a:pPr>
            <a:r>
              <a:rPr lang="en-US" sz="2400" dirty="0"/>
              <a:t>Asking questions</a:t>
            </a:r>
          </a:p>
        </p:txBody>
      </p:sp>
    </p:spTree>
    <p:extLst>
      <p:ext uri="{BB962C8B-B14F-4D97-AF65-F5344CB8AC3E}">
        <p14:creationId xmlns:p14="http://schemas.microsoft.com/office/powerpoint/2010/main" val="23793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Learning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676400"/>
            <a:ext cx="52578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Demonstrations</a:t>
            </a:r>
          </a:p>
          <a:p>
            <a:r>
              <a:rPr lang="en-US" sz="2000" dirty="0" smtClean="0"/>
              <a:t>Maximum </a:t>
            </a:r>
            <a:r>
              <a:rPr lang="en-US" sz="2000" dirty="0"/>
              <a:t>Margin </a:t>
            </a:r>
            <a:r>
              <a:rPr lang="en-US" sz="2000" dirty="0" smtClean="0"/>
              <a:t>Planning (Ratliff et al.)</a:t>
            </a:r>
            <a:endParaRPr lang="en-US" sz="2000" dirty="0"/>
          </a:p>
          <a:p>
            <a:r>
              <a:rPr lang="en-US" sz="2000" dirty="0"/>
              <a:t>Maximum Entropy </a:t>
            </a:r>
            <a:r>
              <a:rPr lang="en-US" sz="2000" dirty="0" smtClean="0"/>
              <a:t>IRL (</a:t>
            </a:r>
            <a:r>
              <a:rPr lang="en-US" sz="2000" dirty="0" err="1" smtClean="0"/>
              <a:t>Ziebart</a:t>
            </a:r>
            <a:r>
              <a:rPr lang="en-US" sz="2000" dirty="0" smtClean="0"/>
              <a:t> et al.)</a:t>
            </a:r>
            <a:endParaRPr lang="en-US" sz="2000" dirty="0"/>
          </a:p>
          <a:p>
            <a:r>
              <a:rPr lang="en-US" sz="2000" dirty="0"/>
              <a:t>Feature counts </a:t>
            </a:r>
            <a:r>
              <a:rPr lang="en-US" sz="2000" dirty="0" smtClean="0"/>
              <a:t>matching (</a:t>
            </a:r>
            <a:r>
              <a:rPr lang="en-US" sz="2000" dirty="0" err="1" smtClean="0"/>
              <a:t>Abbeel</a:t>
            </a:r>
            <a:r>
              <a:rPr lang="en-US" sz="2000" dirty="0" smtClean="0"/>
              <a:t> et al.)</a:t>
            </a:r>
          </a:p>
          <a:p>
            <a:r>
              <a:rPr lang="en-US" sz="2000" dirty="0" smtClean="0"/>
              <a:t>Key Frame based demonstrations (</a:t>
            </a:r>
            <a:r>
              <a:rPr lang="en-US" sz="2000" dirty="0" err="1" smtClean="0"/>
              <a:t>Akgun</a:t>
            </a:r>
            <a:r>
              <a:rPr lang="en-US" sz="2000" dirty="0" smtClean="0"/>
              <a:t> et al.)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30352" y="3343274"/>
            <a:ext cx="5260848" cy="1502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Interactive Learning</a:t>
            </a:r>
          </a:p>
          <a:p>
            <a:r>
              <a:rPr lang="en-US" sz="2000" dirty="0" smtClean="0"/>
              <a:t>Coactive Learning (Jain et al.)</a:t>
            </a:r>
            <a:endParaRPr lang="en-US" sz="2000" dirty="0"/>
          </a:p>
          <a:p>
            <a:r>
              <a:rPr lang="en-US" sz="2000" dirty="0" smtClean="0"/>
              <a:t>Active IRL (Lopes et al.)</a:t>
            </a:r>
          </a:p>
          <a:p>
            <a:r>
              <a:rPr lang="en-US" sz="2000" dirty="0" smtClean="0"/>
              <a:t>Trajectory Preference Queries </a:t>
            </a:r>
            <a:r>
              <a:rPr lang="en-US" sz="2000" dirty="0"/>
              <a:t>(</a:t>
            </a:r>
            <a:r>
              <a:rPr lang="en-US" sz="2000" dirty="0" smtClean="0"/>
              <a:t>Wilson et al.)</a:t>
            </a:r>
          </a:p>
          <a:p>
            <a:r>
              <a:rPr lang="en-US" sz="2000" dirty="0" smtClean="0"/>
              <a:t>DAGGER (Ross et al.)</a:t>
            </a:r>
            <a:endParaRPr lang="en-US" sz="2000" dirty="0"/>
          </a:p>
        </p:txBody>
      </p:sp>
      <p:pic>
        <p:nvPicPr>
          <p:cNvPr id="9218" name="Picture 2" descr="D:\research_presentation\RSS 2014\fern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95550"/>
            <a:ext cx="9588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:\research_presentation\RSS 2014\lopes_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4167605"/>
            <a:ext cx="958850" cy="126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62800" y="3241476"/>
            <a:ext cx="1075745" cy="58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Alan Fern</a:t>
            </a:r>
          </a:p>
          <a:p>
            <a:r>
              <a:rPr lang="en-US" dirty="0" smtClean="0"/>
              <a:t>OSU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62800" y="4841676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Manuel Lopes</a:t>
            </a:r>
          </a:p>
          <a:p>
            <a:r>
              <a:rPr lang="en-US" dirty="0" smtClean="0"/>
              <a:t>INRIA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0352" y="5010150"/>
            <a:ext cx="5260848" cy="1543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Crowdsourcing</a:t>
            </a:r>
          </a:p>
          <a:p>
            <a:r>
              <a:rPr lang="en-US" sz="2000" dirty="0" smtClean="0"/>
              <a:t>Collaborative filtering for IRL (</a:t>
            </a:r>
            <a:r>
              <a:rPr lang="en-US" sz="2000" dirty="0" err="1" smtClean="0"/>
              <a:t>Burgard’s</a:t>
            </a:r>
            <a:r>
              <a:rPr lang="en-US" sz="2000" dirty="0" smtClean="0"/>
              <a:t> lab)</a:t>
            </a:r>
          </a:p>
          <a:p>
            <a:r>
              <a:rPr lang="en-US" sz="2000" dirty="0" smtClean="0"/>
              <a:t>Natural language commands (</a:t>
            </a:r>
            <a:r>
              <a:rPr lang="en-US" sz="2000" dirty="0" err="1" smtClean="0"/>
              <a:t>Tellex</a:t>
            </a:r>
            <a:r>
              <a:rPr lang="en-US" sz="2000" dirty="0" smtClean="0"/>
              <a:t> et al.)</a:t>
            </a:r>
          </a:p>
          <a:p>
            <a:r>
              <a:rPr lang="en-US" sz="2000" dirty="0" err="1" smtClean="0"/>
              <a:t>PlanIt</a:t>
            </a:r>
            <a:r>
              <a:rPr lang="en-US" sz="2000" dirty="0" smtClean="0"/>
              <a:t> </a:t>
            </a:r>
            <a:r>
              <a:rPr lang="en-US" sz="2000" dirty="0"/>
              <a:t>(Jain </a:t>
            </a:r>
            <a:r>
              <a:rPr lang="en-US" sz="2000" dirty="0" smtClean="0"/>
              <a:t>&amp; </a:t>
            </a:r>
            <a:r>
              <a:rPr lang="en-US" sz="2000" dirty="0" err="1" smtClean="0"/>
              <a:t>Saxena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Tell Me Dave (</a:t>
            </a:r>
            <a:r>
              <a:rPr lang="en-US" sz="2000" dirty="0" err="1" smtClean="0"/>
              <a:t>Misra</a:t>
            </a:r>
            <a:r>
              <a:rPr lang="en-US" sz="2000" dirty="0" smtClean="0"/>
              <a:t> et al.)</a:t>
            </a:r>
          </a:p>
        </p:txBody>
      </p:sp>
      <p:sp>
        <p:nvSpPr>
          <p:cNvPr id="4" name="Left Brace 3"/>
          <p:cNvSpPr/>
          <p:nvPr/>
        </p:nvSpPr>
        <p:spPr>
          <a:xfrm>
            <a:off x="5895975" y="3429000"/>
            <a:ext cx="297915" cy="1140827"/>
          </a:xfrm>
          <a:prstGeom prst="leftBrace">
            <a:avLst>
              <a:gd name="adj1" fmla="val 27573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ight Bracket 6"/>
          <p:cNvSpPr/>
          <p:nvPr/>
        </p:nvSpPr>
        <p:spPr>
          <a:xfrm>
            <a:off x="3352800" y="6047096"/>
            <a:ext cx="73152" cy="361950"/>
          </a:xfrm>
          <a:prstGeom prst="rightBracket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5952" y="6083854"/>
            <a:ext cx="2427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Cornell Robot Learning Lab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9" grpId="0"/>
      <p:bldP spid="10" grpId="0" animBg="1"/>
      <p:bldP spid="4" grpId="0" animBg="1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80" y="2033251"/>
            <a:ext cx="4521318" cy="339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1364159"/>
            <a:ext cx="2159566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Learning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4799" y="1364159"/>
            <a:ext cx="20714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Humans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2174" y="1417754"/>
            <a:ext cx="1186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tx2"/>
                </a:solidFill>
              </a:rPr>
              <a:t>from</a:t>
            </a:r>
            <a:endParaRPr lang="en-US" sz="4000" i="1" dirty="0">
              <a:solidFill>
                <a:schemeClr val="tx2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i="1" u="sng" dirty="0" smtClean="0">
                <a:solidFill>
                  <a:schemeClr val="bg1"/>
                </a:solidFill>
              </a:rPr>
              <a:t>Learning Plans</a:t>
            </a:r>
            <a:r>
              <a:rPr lang="en-US" sz="3600" dirty="0" smtClean="0">
                <a:solidFill>
                  <a:schemeClr val="bg1"/>
                </a:solidFill>
              </a:rPr>
              <a:t> with </a:t>
            </a:r>
            <a:r>
              <a:rPr lang="en-US" sz="3600" i="1" u="sng" dirty="0" smtClean="0">
                <a:solidFill>
                  <a:schemeClr val="bg1"/>
                </a:solidFill>
              </a:rPr>
              <a:t>Context</a:t>
            </a:r>
            <a:r>
              <a:rPr lang="en-US" sz="3600" dirty="0" smtClean="0">
                <a:solidFill>
                  <a:schemeClr val="bg1"/>
                </a:solidFill>
              </a:rPr>
              <a:t> from </a:t>
            </a:r>
            <a:r>
              <a:rPr lang="en-US" sz="3600" i="1" u="sng" dirty="0" smtClean="0">
                <a:solidFill>
                  <a:schemeClr val="bg1"/>
                </a:solidFill>
              </a:rPr>
              <a:t>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1" y="2032113"/>
            <a:ext cx="4523756" cy="339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09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Jain, </a:t>
            </a:r>
            <a:r>
              <a:rPr lang="en-US" dirty="0" err="1" smtClean="0"/>
              <a:t>Wojcik</a:t>
            </a:r>
            <a:r>
              <a:rPr lang="en-US" dirty="0" smtClean="0"/>
              <a:t>, </a:t>
            </a:r>
            <a:r>
              <a:rPr lang="en-US" dirty="0" err="1" smtClean="0"/>
              <a:t>Joachims</a:t>
            </a:r>
            <a:r>
              <a:rPr lang="en-US" dirty="0" smtClean="0"/>
              <a:t>, </a:t>
            </a:r>
            <a:r>
              <a:rPr lang="en-US" dirty="0" err="1" smtClean="0"/>
              <a:t>Saxena</a:t>
            </a:r>
            <a:r>
              <a:rPr lang="en-US" dirty="0" smtClean="0"/>
              <a:t> NIPS 2013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4419600"/>
            <a:ext cx="7620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err="1" smtClean="0"/>
              <a:t>PlanIt</a:t>
            </a:r>
            <a:r>
              <a:rPr lang="en-US" sz="3600" dirty="0" smtClean="0"/>
              <a:t>: Learning Preferences from </a:t>
            </a:r>
          </a:p>
          <a:p>
            <a:r>
              <a:rPr lang="en-US" sz="3600" dirty="0" smtClean="0"/>
              <a:t>Co-active Feedback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27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coactive_manipulation\AI_Seminar Talk\hakim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00" y="1672378"/>
            <a:ext cx="4782878" cy="3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Co-active Learning Setting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loud 2"/>
              <p:cNvSpPr/>
              <p:nvPr/>
            </p:nvSpPr>
            <p:spPr>
              <a:xfrm>
                <a:off x="6333952" y="1465521"/>
                <a:ext cx="2303722" cy="1353879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A02CC1EC-851A-48AC-A66C-D13D9B76987F}" type="mathplaceholder">
                        <a:rPr lang="en-US" i="1" smtClean="0">
                          <a:latin typeface="Cambria Math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loud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952" y="1465521"/>
                <a:ext cx="2303722" cy="1353879"/>
              </a:xfrm>
              <a:prstGeom prst="cloud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loud 5"/>
          <p:cNvSpPr/>
          <p:nvPr/>
        </p:nvSpPr>
        <p:spPr>
          <a:xfrm>
            <a:off x="636675" y="1465520"/>
            <a:ext cx="2227522" cy="135387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10400" y="298638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3877" y="2986385"/>
            <a:ext cx="93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" y="5338698"/>
            <a:ext cx="434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Online learning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Learns from user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Sub-optimal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1674" y="1905000"/>
                <a:ext cx="2335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,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𝑐𝑜𝑛𝑡𝑒𝑥𝑡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𝑡𝑎𝑠𝑘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4" y="1905000"/>
                <a:ext cx="233512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9049" y="1907143"/>
                <a:ext cx="2288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, </m:t>
                          </m:r>
                          <m:r>
                            <a:rPr lang="en-US" i="1">
                              <a:latin typeface="Cambria Math"/>
                            </a:rPr>
                            <m:t>𝑐𝑜𝑛𝑡𝑒𝑥𝑡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𝑡𝑎𝑠𝑘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9" y="1907143"/>
                <a:ext cx="228857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111499" y="4854206"/>
            <a:ext cx="436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Goal: Learn user preferences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48400" y="6017528"/>
            <a:ext cx="271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Jain et al. NIPS 2013</a:t>
            </a:r>
          </a:p>
          <a:p>
            <a:pPr algn="r"/>
            <a:r>
              <a:rPr lang="en-US" dirty="0" smtClean="0"/>
              <a:t>Cornell Robot Learning Lab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390780" y="5410200"/>
            <a:ext cx="306324" cy="718574"/>
          </a:xfrm>
          <a:prstGeom prst="rightBrace">
            <a:avLst>
              <a:gd name="adj1" fmla="val 57308"/>
              <a:gd name="adj2" fmla="val 50000"/>
            </a:avLst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0" y="5341203"/>
                <a:ext cx="161531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Proposal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sz="2400" b="0" dirty="0" smtClean="0"/>
              </a:p>
              <a:p>
                <a:r>
                  <a:rPr lang="en-US" sz="2400" dirty="0" smtClean="0"/>
                  <a:t>Feedback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341203"/>
                <a:ext cx="1615314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6061" t="-5839" r="-2083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08621" y="4114800"/>
                <a:ext cx="218643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𝑝</m:t>
                    </m:r>
                    <m:r>
                      <a:rPr lang="en-US" sz="2800" b="0" i="1" smtClean="0">
                        <a:latin typeface="Cambria Math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latin typeface="Cambria Math"/>
                      </a:rPr>
                      <m:t>|</m:t>
                    </m:r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𝑡𝑎𝑠𝑘</m:t>
                    </m:r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algn="ctr"/>
                <a:r>
                  <a:rPr lang="en-US" sz="2800" dirty="0" smtClean="0"/>
                  <a:t>Vs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𝑝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𝑡𝑎𝑠𝑘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621" y="4114800"/>
                <a:ext cx="2186431" cy="138499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53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/>
      <p:bldP spid="12" grpId="0"/>
      <p:bldP spid="4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499" y="4854206"/>
            <a:ext cx="436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Goal: Learn user preferences</a:t>
            </a:r>
            <a:endParaRPr lang="en-US" sz="2800" dirty="0"/>
          </a:p>
        </p:txBody>
      </p:sp>
      <p:pic>
        <p:nvPicPr>
          <p:cNvPr id="16" name="Picture 3" descr="F:\coactive_manipulation\AI_Seminar Talk\hakim_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00" y="1672378"/>
            <a:ext cx="4782878" cy="3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Co-active Learning Setting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6"/>
              <p:cNvSpPr/>
              <p:nvPr/>
            </p:nvSpPr>
            <p:spPr>
              <a:xfrm>
                <a:off x="6336792" y="1465521"/>
                <a:ext cx="2303722" cy="1353879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56D483AA-9712-47DD-BA46-5457057EC6C7}" type="mathplaceholder">
                        <a:rPr lang="en-US" i="1" smtClean="0">
                          <a:latin typeface="Cambria Math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loud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92" y="1465521"/>
                <a:ext cx="2303722" cy="1353879"/>
              </a:xfrm>
              <a:prstGeom prst="cloud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loud 7"/>
          <p:cNvSpPr/>
          <p:nvPr/>
        </p:nvSpPr>
        <p:spPr>
          <a:xfrm>
            <a:off x="640080" y="1465521"/>
            <a:ext cx="2227522" cy="135387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81799" y="1820797"/>
                <a:ext cx="1302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1820797"/>
                <a:ext cx="1302487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r="-280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6174" y="1820796"/>
                <a:ext cx="1413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4" y="1820796"/>
                <a:ext cx="1413244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 descr="F:\coactive_manipulation\Figs\baxter_photos\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3886200" cy="25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81000" y="5410200"/>
            <a:ext cx="3268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Learn from sub-optimal feedback </a:t>
            </a:r>
          </a:p>
          <a:p>
            <a:pPr algn="ctr"/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298638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877" y="2986385"/>
            <a:ext cx="93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95693" y="6183868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Jain et al. NIPS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5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Presentations\RSS 2014\human_robot_tou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84" y="3621460"/>
            <a:ext cx="2985516" cy="20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i="1" u="sng" dirty="0" smtClean="0">
                <a:solidFill>
                  <a:schemeClr val="bg1"/>
                </a:solidFill>
              </a:rPr>
              <a:t>Learning Plans</a:t>
            </a:r>
            <a:r>
              <a:rPr lang="en-US" sz="3600" dirty="0" smtClean="0">
                <a:solidFill>
                  <a:schemeClr val="bg1"/>
                </a:solidFill>
              </a:rPr>
              <a:t> with </a:t>
            </a:r>
            <a:r>
              <a:rPr lang="en-US" sz="3600" i="1" u="sng" dirty="0" smtClean="0">
                <a:solidFill>
                  <a:schemeClr val="bg1"/>
                </a:solidFill>
              </a:rPr>
              <a:t>Context</a:t>
            </a:r>
            <a:r>
              <a:rPr lang="en-US" sz="3600" dirty="0" smtClean="0">
                <a:solidFill>
                  <a:schemeClr val="bg1"/>
                </a:solidFill>
              </a:rPr>
              <a:t> from </a:t>
            </a:r>
            <a:r>
              <a:rPr lang="en-US" sz="3600" i="1" u="sng" dirty="0" smtClean="0">
                <a:solidFill>
                  <a:schemeClr val="bg1"/>
                </a:solidFill>
              </a:rPr>
              <a:t>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:\Presentations\RSS 2014\le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0594"/>
            <a:ext cx="2057400" cy="18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esentations\RSS 2014\plann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10594"/>
            <a:ext cx="1995487" cy="19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143000" y="2175709"/>
            <a:ext cx="1790700" cy="1143000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Human Signals</a:t>
            </a:r>
          </a:p>
          <a:p>
            <a:pPr algn="ctr"/>
            <a:r>
              <a:rPr lang="en-US" sz="2000" i="1" dirty="0" smtClean="0"/>
              <a:t>Expert’s demonstrations, </a:t>
            </a:r>
          </a:p>
          <a:p>
            <a:pPr algn="ctr"/>
            <a:r>
              <a:rPr lang="en-US" sz="2000" i="1" dirty="0" smtClean="0"/>
              <a:t>Co-active feedback, Language</a:t>
            </a:r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95600" y="3391794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Planning</a:t>
            </a:r>
          </a:p>
          <a:p>
            <a:pPr algn="ctr"/>
            <a:r>
              <a:rPr lang="en-US" sz="2000" i="1" dirty="0" smtClean="0"/>
              <a:t>Assembly lines, homes, context-rich environments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-762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Learning Algorithms</a:t>
            </a:r>
            <a:endParaRPr lang="en-US" sz="2400" dirty="0"/>
          </a:p>
          <a:p>
            <a:pPr algn="ctr"/>
            <a:r>
              <a:rPr lang="en-US" sz="2000" i="1" dirty="0" smtClean="0"/>
              <a:t>SVM, IRL, Graphical models, </a:t>
            </a:r>
          </a:p>
          <a:p>
            <a:pPr algn="ctr"/>
            <a:r>
              <a:rPr lang="en-US" sz="2000" i="1" dirty="0" smtClean="0"/>
              <a:t>No-regret algorithms</a:t>
            </a:r>
            <a:endParaRPr lang="en-US" sz="2000" dirty="0" smtClean="0"/>
          </a:p>
        </p:txBody>
      </p:sp>
      <p:sp>
        <p:nvSpPr>
          <p:cNvPr id="16" name="Bent Arrow 15"/>
          <p:cNvSpPr/>
          <p:nvPr/>
        </p:nvSpPr>
        <p:spPr>
          <a:xfrm flipH="1">
            <a:off x="5929884" y="2175709"/>
            <a:ext cx="1766316" cy="1139884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User Feedback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F:\coactive_manipulation\Figs\baxter_rerank\rerank_d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082800"/>
            <a:ext cx="3747911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coactive_manipulation\Figs\feedback_framework\human-robot -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4" y="2082800"/>
            <a:ext cx="395353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:\coactive_manipulation\Figs\feedback_framework\feedback_e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279611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0699" y="1409700"/>
            <a:ext cx="54485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Intuitive feedback </a:t>
            </a:r>
            <a:r>
              <a:rPr lang="en-US" sz="3200" dirty="0" smtClean="0"/>
              <a:t>mechanisms.</a:t>
            </a:r>
            <a:endParaRPr lang="en-US" sz="32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179888"/>
            <a:ext cx="1144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Re-rank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191000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034" y="605845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Zero-G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98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Co-active Preference Perceptron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0600" y="1371600"/>
                <a:ext cx="7239000" cy="35842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for</a:t>
                </a:r>
                <a:r>
                  <a:rPr lang="en-US" sz="32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𝑡</m:t>
                    </m:r>
                    <m:r>
                      <a:rPr lang="en-US" sz="3200" b="0" i="1" smtClean="0">
                        <a:latin typeface="Cambria Math"/>
                      </a:rPr>
                      <m:t>=1 </m:t>
                    </m:r>
                    <m:r>
                      <a:rPr lang="en-US" sz="3200" b="0" i="1" smtClean="0">
                        <a:latin typeface="Cambria Math"/>
                      </a:rPr>
                      <m:t>𝑡𝑜</m:t>
                    </m:r>
                    <m:r>
                      <a:rPr lang="en-US" sz="3200" b="0" i="1" smtClean="0">
                        <a:latin typeface="Cambria Math"/>
                      </a:rPr>
                      <m:t> </m:t>
                    </m:r>
                    <m:r>
                      <a:rPr lang="en-US" sz="3200" b="0" i="1" smtClean="0">
                        <a:latin typeface="Cambria Math"/>
                      </a:rPr>
                      <m:t>𝑇</m:t>
                    </m:r>
                  </m:oMath>
                </a14:m>
                <a:endParaRPr lang="en-US" sz="3200" b="0" dirty="0" smtClean="0"/>
              </a:p>
              <a:p>
                <a:r>
                  <a:rPr lang="en-US" sz="3200" dirty="0" smtClean="0"/>
                  <a:t>	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/>
                      </a:rPr>
                      <m:t> 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Robot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recieves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a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task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i="0">
                          <a:latin typeface="Cambria Math"/>
                        </a:rPr>
                        <m:t>Sample</m:t>
                      </m:r>
                      <m:r>
                        <m:rPr>
                          <m:nor/>
                        </m:rPr>
                        <a:rPr lang="en-US" sz="3200" i="0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i="0">
                          <a:latin typeface="Cambria Math"/>
                        </a:rPr>
                        <m:t>trajectories</m:t>
                      </m:r>
                      <m:r>
                        <m:rPr>
                          <m:nor/>
                        </m:rPr>
                        <a:rPr lang="en-US" sz="3200" i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/>
                        </a:rPr>
                        <m:t>,…,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b="0" dirty="0" smtClean="0"/>
              </a:p>
              <a:p>
                <a:r>
                  <a:rPr lang="en-US" sz="3200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=</m:t>
                    </m:r>
                    <m:r>
                      <a:rPr lang="en-US" sz="3200" b="0" i="1" smtClean="0">
                        <a:latin typeface="Cambria Math"/>
                      </a:rPr>
                      <m:t>𝑎𝑟𝑔𝑚𝑎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𝑠</m:t>
                    </m:r>
                    <m:r>
                      <a:rPr lang="en-US" sz="3200" b="0" i="1" smtClean="0">
                        <a:latin typeface="Cambria Math"/>
                      </a:rPr>
                      <m:t>(</m:t>
                    </m:r>
                    <m:r>
                      <a:rPr lang="en-US" sz="3200" b="0" i="1" smtClean="0">
                        <a:latin typeface="Cambria Math"/>
                      </a:rPr>
                      <m:t>𝑥</m:t>
                    </m:r>
                    <m:r>
                      <a:rPr lang="en-US" sz="3200" b="0" i="1" smtClean="0">
                        <a:latin typeface="Cambria Math"/>
                      </a:rPr>
                      <m:t>,</m:t>
                    </m:r>
                    <m:r>
                      <a:rPr lang="en-US" sz="3200" b="0" i="1" smtClean="0">
                        <a:latin typeface="Cambria Math"/>
                      </a:rPr>
                      <m:t>𝑦</m:t>
                    </m:r>
                    <m:r>
                      <a:rPr lang="en-US" sz="3200" b="0" i="1" smtClean="0"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3200" dirty="0" smtClean="0"/>
              </a:p>
              <a:p>
                <a:r>
                  <a:rPr lang="en-US" sz="3200" b="0" dirty="0" smtClean="0"/>
                  <a:t>	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Observes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feedback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sz="3200" b="0" dirty="0" smtClean="0"/>
              </a:p>
              <a:p>
                <a:r>
                  <a:rPr lang="en-US" sz="3200" b="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  </m:t>
                        </m:r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</m:t>
                    </m:r>
                    <m:r>
                      <a:rPr lang="en-US" sz="3200" b="0" i="1" smtClean="0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3200" b="0" i="1" smtClean="0">
                        <a:latin typeface="Cambria Math"/>
                      </a:rPr>
                      <m:t>−</m:t>
                    </m:r>
                    <m:r>
                      <a:rPr lang="en-US" sz="3200" b="0" i="1" smtClean="0">
                        <a:latin typeface="Cambria Math"/>
                      </a:rPr>
                      <m:t>𝜙</m:t>
                    </m:r>
                    <m:d>
                      <m:dPr>
                        <m:ctrlPr>
                          <a:rPr lang="en-US" sz="3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 smtClean="0"/>
              </a:p>
              <a:p>
                <a:r>
                  <a:rPr lang="en-US" sz="3200" b="1" dirty="0" smtClean="0"/>
                  <a:t>end</a:t>
                </a:r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71600"/>
                <a:ext cx="7239000" cy="3584251"/>
              </a:xfrm>
              <a:prstGeom prst="rect">
                <a:avLst/>
              </a:prstGeom>
              <a:blipFill rotWithShape="1">
                <a:blip r:embed="rId2"/>
                <a:stretch>
                  <a:fillRect l="-2190" t="-204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62000" y="5029818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Regret bound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4825" y="5260651"/>
                <a:ext cx="4115999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𝑅𝐸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𝛼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25" y="5260651"/>
                <a:ext cx="4115999" cy="922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0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F:\coactive_manipulation\AI_Seminar Talk\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07" y="1379259"/>
            <a:ext cx="5550493" cy="418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:\coactive_manipulation\AI_Seminar Talk\plo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92" y="1380744"/>
            <a:ext cx="5556611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Generalization of Co-active perceptron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5" name="Picture 7" descr="F:\coactive_manipulation\AI_Seminar Talk\plot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592" y="1380744"/>
            <a:ext cx="5556610" cy="41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73975" y="5405735"/>
            <a:ext cx="152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#Feedback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922779" y="3070713"/>
            <a:ext cx="132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nDCG@3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105401" y="3124203"/>
            <a:ext cx="668574" cy="17734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73975" y="3167655"/>
            <a:ext cx="220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Ours w/o pre-training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908960" y="2318756"/>
            <a:ext cx="120240" cy="6438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0606" y="199184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Ours pre-trained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43400" y="2983346"/>
            <a:ext cx="381000" cy="1260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61621" y="296262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4" idx="1"/>
          </p:cNvCxnSpPr>
          <p:nvPr/>
        </p:nvCxnSpPr>
        <p:spPr>
          <a:xfrm flipH="1" flipV="1">
            <a:off x="6634439" y="2785428"/>
            <a:ext cx="727182" cy="3618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90690" y="3791872"/>
            <a:ext cx="13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1F08CA"/>
                </a:solidFill>
              </a:rPr>
              <a:t>MMP-online</a:t>
            </a:r>
          </a:p>
          <a:p>
            <a:pPr algn="ctr"/>
            <a:r>
              <a:rPr lang="en-US" dirty="0" smtClean="0">
                <a:solidFill>
                  <a:srgbClr val="1F08CA"/>
                </a:solidFill>
              </a:rPr>
              <a:t>(IRL)</a:t>
            </a:r>
            <a:endParaRPr lang="en-US" dirty="0">
              <a:solidFill>
                <a:srgbClr val="1F08CA"/>
              </a:solidFill>
            </a:endParaRPr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 flipV="1">
            <a:off x="6163508" y="3614674"/>
            <a:ext cx="727182" cy="500364"/>
          </a:xfrm>
          <a:prstGeom prst="straightConnector1">
            <a:avLst/>
          </a:prstGeom>
          <a:ln w="28575">
            <a:solidFill>
              <a:srgbClr val="1F08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083" y="1600200"/>
            <a:ext cx="3440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51 manipulation tasks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Moving, pouring, stirring, inserting etc.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20 different objects.</a:t>
            </a:r>
          </a:p>
          <a:p>
            <a:pPr marL="173038" indent="-173038"/>
            <a:endParaRPr lang="en-US" sz="2400" dirty="0"/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2400" dirty="0" smtClean="0"/>
              <a:t>Testing on a new environment.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96024" y="6096000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Jain et al. NIPS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5" grpId="0" animBg="1"/>
      <p:bldP spid="24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Co-active feedback on Baxter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210" name="WindowsMediaPlayer1" r:id="rId2" imgW="7085714" imgH="3962953"/>
        </mc:Choice>
        <mc:Fallback>
          <p:control name="WindowsMediaPlayer1" r:id="rId2" imgW="7085714" imgH="3962953">
            <p:pic>
              <p:nvPicPr>
                <p:cNvPr id="0" name="WindowsMediaPlayer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7200" y="1447800"/>
                  <a:ext cx="8228013" cy="4724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2292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Scaling up 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F:\coactive_manipulation\Figs\baxter_rerank\rerank_d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082800"/>
            <a:ext cx="3747911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coactive_manipulation\Figs\feedback_framework\human-robot - Co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4" y="2082800"/>
            <a:ext cx="395353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:\coactive_manipulation\Figs\feedback_framework\feedback_e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43400"/>
            <a:ext cx="2796118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0699" y="1409700"/>
            <a:ext cx="54485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Intuitive feedback </a:t>
            </a:r>
            <a:r>
              <a:rPr lang="en-US" sz="3200" dirty="0" smtClean="0"/>
              <a:t>mechanisms.</a:t>
            </a:r>
            <a:endParaRPr lang="en-US" sz="32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179888"/>
            <a:ext cx="1144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Re-rank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191000"/>
            <a:ext cx="15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Interactive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156034" y="6058456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Zero-G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33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Jain, Das, </a:t>
            </a:r>
            <a:r>
              <a:rPr lang="en-US" dirty="0" err="1" smtClean="0"/>
              <a:t>Saxena</a:t>
            </a:r>
            <a:r>
              <a:rPr lang="en-US" dirty="0" smtClean="0"/>
              <a:t> </a:t>
            </a:r>
            <a:r>
              <a:rPr lang="en-US" dirty="0" err="1" smtClean="0"/>
              <a:t>arXiv</a:t>
            </a:r>
            <a:r>
              <a:rPr lang="en-US" dirty="0"/>
              <a:t> 1406.2616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419600"/>
            <a:ext cx="7620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err="1" smtClean="0"/>
              <a:t>PlanIt</a:t>
            </a:r>
            <a:r>
              <a:rPr lang="en-US" sz="3600" dirty="0" smtClean="0"/>
              <a:t>: </a:t>
            </a:r>
            <a:r>
              <a:rPr lang="en-US" sz="3600" dirty="0"/>
              <a:t>A Crowdsourcing Approach for Learning to Plan Paths </a:t>
            </a:r>
          </a:p>
        </p:txBody>
      </p:sp>
    </p:spTree>
    <p:extLst>
      <p:ext uri="{BB962C8B-B14F-4D97-AF65-F5344CB8AC3E}">
        <p14:creationId xmlns:p14="http://schemas.microsoft.com/office/powerpoint/2010/main" val="17135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PlanIt</a:t>
            </a:r>
            <a:r>
              <a:rPr lang="en-US" dirty="0">
                <a:solidFill>
                  <a:schemeClr val="bg1"/>
                </a:solidFill>
              </a:rPr>
              <a:t>: A </a:t>
            </a:r>
            <a:r>
              <a:rPr lang="en-US" dirty="0" smtClean="0">
                <a:solidFill>
                  <a:schemeClr val="bg1"/>
                </a:solidFill>
              </a:rPr>
              <a:t>crowdsourcing </a:t>
            </a:r>
            <a:r>
              <a:rPr lang="en-US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724400"/>
            <a:ext cx="75458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Average feedback time &lt; 15sec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Users do not reveal the reason for dislike/like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Latent variable: parameters learned using EM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8217" y="6172200"/>
            <a:ext cx="355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http://planit.cs.cornell.edu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077200" cy="454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3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109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chemeClr val="bg1"/>
                </a:solidFill>
              </a:rPr>
              <a:t>Learned concepts </a:t>
            </a:r>
            <a:r>
              <a:rPr lang="en-US" dirty="0" smtClean="0">
                <a:solidFill>
                  <a:schemeClr val="bg1"/>
                </a:solidFill>
              </a:rPr>
              <a:t>from </a:t>
            </a:r>
            <a:r>
              <a:rPr lang="en-US" dirty="0" err="1" smtClean="0">
                <a:solidFill>
                  <a:schemeClr val="bg1"/>
                </a:solidFill>
              </a:rPr>
              <a:t>PlanIt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 descr="D:\research_presentation\RSS 2014\scene_2_tr_c_l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89102"/>
            <a:ext cx="40640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research_presentation\RSS 2014\scene_heatmap_tr_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89102"/>
            <a:ext cx="3620432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600774"/>
            <a:ext cx="3841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Environment with various activities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172296" y="5604312"/>
            <a:ext cx="3414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Perceived by the robot:</a:t>
            </a:r>
          </a:p>
          <a:p>
            <a:pPr algn="ctr"/>
            <a:r>
              <a:rPr lang="en-US" sz="2000" dirty="0" smtClean="0"/>
              <a:t>Spatial distribution of activities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79769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/>
              <a:t>118 environments for manipulation and navigation tasks</a:t>
            </a:r>
            <a:endParaRPr lang="en-US" sz="3300" dirty="0"/>
          </a:p>
        </p:txBody>
      </p:sp>
      <p:sp>
        <p:nvSpPr>
          <p:cNvPr id="6" name="Right Arrow 5"/>
          <p:cNvSpPr/>
          <p:nvPr/>
        </p:nvSpPr>
        <p:spPr>
          <a:xfrm>
            <a:off x="4298252" y="3477768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PlanIt</a:t>
            </a:r>
            <a:r>
              <a:rPr lang="en-US" dirty="0" smtClean="0">
                <a:solidFill>
                  <a:schemeClr val="bg1"/>
                </a:solidFill>
              </a:rPr>
              <a:t> Demo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590800"/>
            <a:ext cx="6370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</a:rPr>
              <a:t>http://planit.cs.cornell.edu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3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11499" y="4854206"/>
            <a:ext cx="4362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Goal: Learn user preferences</a:t>
            </a:r>
            <a:endParaRPr lang="en-US" sz="2800" dirty="0"/>
          </a:p>
        </p:txBody>
      </p:sp>
      <p:pic>
        <p:nvPicPr>
          <p:cNvPr id="16" name="Picture 3" descr="F:\coactive_manipulation\AI_Seminar Talk\hakim_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00" y="1672378"/>
            <a:ext cx="4782878" cy="32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Co-active Learning Setting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6"/>
              <p:cNvSpPr/>
              <p:nvPr/>
            </p:nvSpPr>
            <p:spPr>
              <a:xfrm>
                <a:off x="6336792" y="1465521"/>
                <a:ext cx="2303722" cy="1353879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7DE1F3E-1748-4DB5-A74F-D2A5E0822214}" type="mathplaceholder">
                        <a:rPr lang="en-US" i="1" smtClean="0">
                          <a:latin typeface="Cambria Math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loud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92" y="1465521"/>
                <a:ext cx="2303722" cy="1353879"/>
              </a:xfrm>
              <a:prstGeom prst="cloud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loud 7"/>
          <p:cNvSpPr/>
          <p:nvPr/>
        </p:nvSpPr>
        <p:spPr>
          <a:xfrm>
            <a:off x="640080" y="1465521"/>
            <a:ext cx="2227522" cy="1353879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81799" y="1820797"/>
                <a:ext cx="1302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799" y="1820797"/>
                <a:ext cx="1302487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r="-280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6174" y="1820796"/>
                <a:ext cx="14132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 , 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</a:rPr>
                          <m:t>;</m:t>
                        </m:r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dirty="0"/>
                  <a:t> =</a:t>
                </a:r>
                <a:endParaRPr lang="en-US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74" y="1820796"/>
                <a:ext cx="1413244" cy="646331"/>
              </a:xfrm>
              <a:prstGeom prst="rect">
                <a:avLst/>
              </a:prstGeom>
              <a:blipFill rotWithShape="1">
                <a:blip r:embed="rId5"/>
                <a:stretch>
                  <a:fillRect t="-4717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 descr="F:\coactive_manipulation\Figs\baxter_photos\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3886200" cy="25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81000" y="5410200"/>
            <a:ext cx="3268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Learn from sub-optimal feedback </a:t>
            </a:r>
          </a:p>
          <a:p>
            <a:pPr algn="ctr"/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298638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877" y="2986385"/>
            <a:ext cx="933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95693" y="6183868"/>
            <a:ext cx="20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Jain et al. NIPS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Multi-agent planning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285750" indent="-285750"/>
            <a:r>
              <a:rPr lang="en-US" dirty="0" smtClean="0"/>
              <a:t>Planning for human-robot teams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28163"/>
            <a:ext cx="6858000" cy="29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74500" y="5351836"/>
            <a:ext cx="2860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Shared mental model</a:t>
            </a:r>
          </a:p>
          <a:p>
            <a:pPr algn="ctr"/>
            <a:r>
              <a:rPr lang="en-US" sz="2400" dirty="0" smtClean="0"/>
              <a:t>Shah’s lab, MIT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0" y="723498"/>
            <a:ext cx="1135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Julie Shah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MIT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8" name="Picture 2" descr="D:\research_presentation\RSS 2014\shah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601"/>
            <a:ext cx="122416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Presentations\RSS 2014\human_robot_tou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84" y="3621460"/>
            <a:ext cx="2985516" cy="20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i="1" u="sng" dirty="0" smtClean="0">
                <a:solidFill>
                  <a:schemeClr val="bg1"/>
                </a:solidFill>
              </a:rPr>
              <a:t>Learning Plans</a:t>
            </a:r>
            <a:r>
              <a:rPr lang="en-US" sz="3600" dirty="0" smtClean="0">
                <a:solidFill>
                  <a:schemeClr val="bg1"/>
                </a:solidFill>
              </a:rPr>
              <a:t> with </a:t>
            </a:r>
            <a:r>
              <a:rPr lang="en-US" sz="3600" i="1" u="sng" dirty="0" smtClean="0">
                <a:solidFill>
                  <a:schemeClr val="bg1"/>
                </a:solidFill>
              </a:rPr>
              <a:t>Context</a:t>
            </a:r>
            <a:r>
              <a:rPr lang="en-US" sz="3600" dirty="0" smtClean="0">
                <a:solidFill>
                  <a:schemeClr val="bg1"/>
                </a:solidFill>
              </a:rPr>
              <a:t> from </a:t>
            </a:r>
            <a:r>
              <a:rPr lang="en-US" sz="3600" i="1" u="sng" dirty="0" smtClean="0">
                <a:solidFill>
                  <a:schemeClr val="bg1"/>
                </a:solidFill>
              </a:rPr>
              <a:t>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:\Presentations\RSS 2014\le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0594"/>
            <a:ext cx="2057400" cy="18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esentations\RSS 2014\plann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10594"/>
            <a:ext cx="1995487" cy="19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143000" y="2175709"/>
            <a:ext cx="1790700" cy="1143000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Human Signals</a:t>
            </a:r>
          </a:p>
          <a:p>
            <a:pPr algn="ctr"/>
            <a:r>
              <a:rPr lang="en-US" sz="2000" i="1" dirty="0" smtClean="0"/>
              <a:t>Expert’s demonstrations, </a:t>
            </a:r>
          </a:p>
          <a:p>
            <a:pPr algn="ctr"/>
            <a:r>
              <a:rPr lang="en-US" sz="2000" i="1" dirty="0" smtClean="0"/>
              <a:t>Co-active feedback, Language</a:t>
            </a:r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95600" y="3391794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Planning</a:t>
            </a:r>
          </a:p>
          <a:p>
            <a:pPr algn="ctr"/>
            <a:r>
              <a:rPr lang="en-US" sz="2000" i="1" dirty="0" smtClean="0"/>
              <a:t>Assembly lines, homes, context-rich environments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-762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Learning Algorithms</a:t>
            </a:r>
            <a:endParaRPr lang="en-US" sz="2400" dirty="0"/>
          </a:p>
          <a:p>
            <a:pPr algn="ctr"/>
            <a:r>
              <a:rPr lang="en-US" sz="2000" i="1" dirty="0" smtClean="0"/>
              <a:t>SVM, IRL, Graphical models, </a:t>
            </a:r>
          </a:p>
          <a:p>
            <a:pPr algn="ctr"/>
            <a:r>
              <a:rPr lang="en-US" sz="2000" i="1" dirty="0" smtClean="0"/>
              <a:t>No-regret algorithms</a:t>
            </a:r>
            <a:endParaRPr lang="en-US" sz="2000" dirty="0" smtClean="0"/>
          </a:p>
        </p:txBody>
      </p:sp>
      <p:sp>
        <p:nvSpPr>
          <p:cNvPr id="16" name="Bent Arrow 15"/>
          <p:cNvSpPr/>
          <p:nvPr/>
        </p:nvSpPr>
        <p:spPr>
          <a:xfrm flipH="1">
            <a:off x="5929884" y="2175709"/>
            <a:ext cx="1766316" cy="1139884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3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46" y="1447800"/>
            <a:ext cx="304835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47" y="3886200"/>
            <a:ext cx="304835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30738"/>
            <a:ext cx="304835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86200"/>
            <a:ext cx="203223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95800"/>
            <a:ext cx="1981200" cy="14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648200" y="3810000"/>
            <a:ext cx="4267200" cy="2514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62600" y="5943600"/>
            <a:ext cx="271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Cornell Robot Learning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D:\research_presentation\RSS 2014\fer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30" y="1447800"/>
            <a:ext cx="1391170" cy="19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D:\research_presentation\RSS 2014\mac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73" y="1447800"/>
            <a:ext cx="1297989" cy="19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:\research_presentation\RSS 2014\pieter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32" y="1447800"/>
            <a:ext cx="1319768" cy="19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D:\research_presentation\RSS 2014\juli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52" y="4070109"/>
            <a:ext cx="1397346" cy="20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D:\research_presentation\RSS 2014\maja-mataric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28" y="4039105"/>
            <a:ext cx="1395968" cy="20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</a:rPr>
              <a:t>Invited Speakers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302" name="Picture 14" descr="D:\research_presentation\RSS 2014\andrea-thomaz_s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19" y="4091425"/>
            <a:ext cx="1295400" cy="207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94269" y="3380096"/>
            <a:ext cx="14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Pieter </a:t>
            </a:r>
            <a:r>
              <a:rPr lang="en-US" dirty="0" err="1" smtClean="0"/>
              <a:t>Abbeel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UCB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38686" y="3380096"/>
            <a:ext cx="107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Alan Fern</a:t>
            </a:r>
          </a:p>
          <a:p>
            <a:pPr algn="ctr"/>
            <a:r>
              <a:rPr lang="en-US" dirty="0" smtClean="0"/>
              <a:t>OSU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44662" y="339972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Manuel Lopes</a:t>
            </a:r>
          </a:p>
          <a:p>
            <a:pPr algn="ctr"/>
            <a:r>
              <a:rPr lang="en-US" dirty="0" smtClean="0"/>
              <a:t>INRIA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2526" y="6135469"/>
            <a:ext cx="14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Maja</a:t>
            </a:r>
            <a:r>
              <a:rPr lang="en-US" dirty="0" smtClean="0"/>
              <a:t> </a:t>
            </a:r>
            <a:r>
              <a:rPr lang="en-US" dirty="0" err="1" smtClean="0"/>
              <a:t>Mataric</a:t>
            </a:r>
            <a:endParaRPr lang="en-US" dirty="0" smtClean="0"/>
          </a:p>
          <a:p>
            <a:pPr algn="ctr"/>
            <a:r>
              <a:rPr lang="en-US" dirty="0" smtClean="0"/>
              <a:t>USC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43571" y="6176413"/>
            <a:ext cx="165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Andrea </a:t>
            </a:r>
            <a:r>
              <a:rPr lang="en-US" dirty="0" err="1" smtClean="0"/>
              <a:t>Thomaz</a:t>
            </a:r>
            <a:endParaRPr lang="en-US" dirty="0" smtClean="0"/>
          </a:p>
          <a:p>
            <a:pPr algn="ctr"/>
            <a:r>
              <a:rPr lang="en-US" dirty="0" err="1" smtClean="0"/>
              <a:t>GaTech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6141" y="6176413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Julie Shah</a:t>
            </a:r>
          </a:p>
          <a:p>
            <a:pPr algn="ctr"/>
            <a:r>
              <a:rPr lang="en-US" dirty="0" smtClean="0"/>
              <a:t>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3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34"/>
            <a:ext cx="6019800" cy="2072665"/>
          </a:xfrm>
        </p:spPr>
        <p:txBody>
          <a:bodyPr anchor="b">
            <a:noAutofit/>
          </a:bodyPr>
          <a:lstStyle/>
          <a:p>
            <a:pPr algn="l"/>
            <a:r>
              <a:rPr lang="en-US" sz="4000" i="1" dirty="0" smtClean="0">
                <a:solidFill>
                  <a:schemeClr val="bg1"/>
                </a:solidFill>
              </a:rPr>
              <a:t>Learning Plans</a:t>
            </a:r>
            <a:r>
              <a:rPr lang="en-US" sz="4000" dirty="0" smtClean="0">
                <a:solidFill>
                  <a:schemeClr val="bg1"/>
                </a:solidFill>
              </a:rPr>
              <a:t> with </a:t>
            </a:r>
            <a:r>
              <a:rPr lang="en-US" sz="4000" i="1" dirty="0" smtClean="0">
                <a:solidFill>
                  <a:schemeClr val="bg1"/>
                </a:solidFill>
              </a:rPr>
              <a:t>Context</a:t>
            </a:r>
            <a:r>
              <a:rPr lang="en-US" sz="4000" dirty="0" smtClean="0">
                <a:solidFill>
                  <a:schemeClr val="bg1"/>
                </a:solidFill>
              </a:rPr>
              <a:t> from </a:t>
            </a:r>
            <a:r>
              <a:rPr lang="en-US" sz="4000" i="1" dirty="0" smtClean="0">
                <a:solidFill>
                  <a:schemeClr val="bg1"/>
                </a:solidFill>
              </a:rPr>
              <a:t>Human Signals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9" name="Picture 5" descr="D:\Presentations\RSS 2014\cover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289535"/>
            <a:ext cx="2484437" cy="245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334963" y="2438400"/>
            <a:ext cx="8732837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D:\Presentations\RSS 2014\dr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" y="3200400"/>
            <a:ext cx="1905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:\Presentations\RSS 2014\j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820" y="3200400"/>
            <a:ext cx="1498152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:\Presentations\RSS 2014\pic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90" y="3200400"/>
            <a:ext cx="2144800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14398" y="5562600"/>
            <a:ext cx="1560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Drew </a:t>
            </a:r>
            <a:r>
              <a:rPr lang="en-US" sz="2000" dirty="0" err="1" smtClean="0"/>
              <a:t>Bagnell</a:t>
            </a:r>
            <a:endParaRPr lang="en-US" sz="2000" dirty="0" smtClean="0"/>
          </a:p>
          <a:p>
            <a:pPr algn="ctr"/>
            <a:r>
              <a:rPr lang="en-US" sz="2000" dirty="0" smtClean="0"/>
              <a:t>CMU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2734443" y="5562600"/>
            <a:ext cx="2032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Ashesh</a:t>
            </a:r>
            <a:r>
              <a:rPr lang="en-US" sz="2000" dirty="0" smtClean="0"/>
              <a:t> Jain</a:t>
            </a:r>
          </a:p>
          <a:p>
            <a:pPr algn="ctr"/>
            <a:r>
              <a:rPr lang="en-US" sz="2000" dirty="0" smtClean="0"/>
              <a:t>Cornell University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4960620" y="5562600"/>
            <a:ext cx="163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Jan Peters</a:t>
            </a:r>
          </a:p>
          <a:p>
            <a:pPr algn="ctr"/>
            <a:r>
              <a:rPr lang="en-US" sz="2000" dirty="0" smtClean="0"/>
              <a:t>TU Darmstadt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6746172" y="5559552"/>
            <a:ext cx="2032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Ashutosh</a:t>
            </a:r>
            <a:r>
              <a:rPr lang="en-US" sz="2000" dirty="0" smtClean="0"/>
              <a:t> </a:t>
            </a:r>
            <a:r>
              <a:rPr lang="en-US" sz="2000" dirty="0" err="1" smtClean="0"/>
              <a:t>Saxena</a:t>
            </a:r>
            <a:endParaRPr lang="en-US" sz="2000" dirty="0" smtClean="0"/>
          </a:p>
          <a:p>
            <a:pPr algn="ctr"/>
            <a:r>
              <a:rPr lang="en-US" sz="2000" dirty="0" smtClean="0"/>
              <a:t>Cornell University</a:t>
            </a:r>
            <a:endParaRPr lang="en-US" sz="2000" dirty="0"/>
          </a:p>
        </p:txBody>
      </p:sp>
      <p:pic>
        <p:nvPicPr>
          <p:cNvPr id="1037" name="Picture 13" descr="D:\Presentations\RSS 2014\ashutosh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90" y="3198876"/>
            <a:ext cx="1726901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6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</a:rPr>
              <a:t>Workshop 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145762" cy="310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840" y="1442112"/>
            <a:ext cx="4145760" cy="310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urved Up Arrow 6"/>
          <p:cNvSpPr/>
          <p:nvPr/>
        </p:nvSpPr>
        <p:spPr>
          <a:xfrm flipH="1">
            <a:off x="3200400" y="4587467"/>
            <a:ext cx="2548608" cy="883920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Food for thought!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Intuitive teaching methods</a:t>
            </a:r>
          </a:p>
          <a:p>
            <a:pPr lvl="1"/>
            <a:r>
              <a:rPr lang="en-US" dirty="0"/>
              <a:t>Interactive learning</a:t>
            </a:r>
          </a:p>
          <a:p>
            <a:pPr lvl="1"/>
            <a:r>
              <a:rPr lang="en-US" dirty="0" smtClean="0"/>
              <a:t>….</a:t>
            </a:r>
          </a:p>
          <a:p>
            <a:r>
              <a:rPr lang="en-US" dirty="0" smtClean="0"/>
              <a:t>Learning from real users</a:t>
            </a:r>
          </a:p>
          <a:p>
            <a:pPr lvl="1"/>
            <a:r>
              <a:rPr lang="en-US" dirty="0" smtClean="0"/>
              <a:t>Different from experts (not </a:t>
            </a:r>
            <a:r>
              <a:rPr lang="en-US" dirty="0" err="1" smtClean="0"/>
              <a:t>roboticists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Scaling human signals</a:t>
            </a:r>
          </a:p>
          <a:p>
            <a:pPr lvl="1"/>
            <a:r>
              <a:rPr lang="en-US" dirty="0" smtClean="0"/>
              <a:t>Depends on the application</a:t>
            </a:r>
          </a:p>
          <a:p>
            <a:pPr lvl="1"/>
            <a:r>
              <a:rPr lang="en-US" dirty="0" smtClean="0"/>
              <a:t>Crowdsourcing methods (</a:t>
            </a:r>
            <a:r>
              <a:rPr lang="en-US" dirty="0" err="1" smtClean="0"/>
              <a:t>PlanIt</a:t>
            </a:r>
            <a:r>
              <a:rPr lang="en-US" dirty="0" smtClean="0"/>
              <a:t>, </a:t>
            </a:r>
            <a:r>
              <a:rPr lang="en-US" dirty="0" err="1" smtClean="0"/>
              <a:t>TellMeDave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5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D:\research_presentation\RSS 2014\fer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30" y="1447800"/>
            <a:ext cx="1391170" cy="19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D:\research_presentation\RSS 2014\mac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73" y="1447800"/>
            <a:ext cx="1297989" cy="19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:\research_presentation\RSS 2014\pieter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32" y="1447800"/>
            <a:ext cx="1319768" cy="19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D:\research_presentation\RSS 2014\julie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52" y="4070109"/>
            <a:ext cx="1397346" cy="20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D:\research_presentation\RSS 2014\maja-mataric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28" y="4039105"/>
            <a:ext cx="1395968" cy="20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</a:rPr>
              <a:t>Invited Speakers – 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302" name="Picture 14" descr="D:\research_presentation\RSS 2014\andrea-thomaz_s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19" y="4091425"/>
            <a:ext cx="1295400" cy="207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94269" y="3380096"/>
            <a:ext cx="1453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Pieter </a:t>
            </a:r>
            <a:r>
              <a:rPr lang="en-US" dirty="0" err="1" smtClean="0"/>
              <a:t>Abbeel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UCB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238686" y="3380096"/>
            <a:ext cx="107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Alan Fern</a:t>
            </a:r>
          </a:p>
          <a:p>
            <a:pPr algn="ctr"/>
            <a:r>
              <a:rPr lang="en-US" dirty="0" smtClean="0"/>
              <a:t>OSU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44662" y="339972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Manuel Lopes</a:t>
            </a:r>
          </a:p>
          <a:p>
            <a:pPr algn="ctr"/>
            <a:r>
              <a:rPr lang="en-US" dirty="0" smtClean="0"/>
              <a:t>INRIA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2526" y="6135469"/>
            <a:ext cx="14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Maja</a:t>
            </a:r>
            <a:r>
              <a:rPr lang="en-US" dirty="0" smtClean="0"/>
              <a:t> </a:t>
            </a:r>
            <a:r>
              <a:rPr lang="en-US" dirty="0" err="1" smtClean="0"/>
              <a:t>Mataric</a:t>
            </a:r>
            <a:endParaRPr lang="en-US" dirty="0" smtClean="0"/>
          </a:p>
          <a:p>
            <a:pPr algn="ctr"/>
            <a:r>
              <a:rPr lang="en-US" dirty="0" smtClean="0"/>
              <a:t>USC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43571" y="6176413"/>
            <a:ext cx="165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Andrea </a:t>
            </a:r>
            <a:r>
              <a:rPr lang="en-US" dirty="0" err="1" smtClean="0"/>
              <a:t>Thomaz</a:t>
            </a:r>
            <a:endParaRPr lang="en-US" dirty="0" smtClean="0"/>
          </a:p>
          <a:p>
            <a:pPr algn="ctr"/>
            <a:r>
              <a:rPr lang="en-US" dirty="0" err="1" smtClean="0"/>
              <a:t>GaTech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6141" y="6176413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Julie Shah</a:t>
            </a:r>
          </a:p>
          <a:p>
            <a:pPr algn="ctr"/>
            <a:r>
              <a:rPr lang="en-US" dirty="0" smtClean="0"/>
              <a:t>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1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Co-organizers – Thank You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6" descr="D:\Presentations\RSS 2014\dr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87714"/>
            <a:ext cx="19050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D:\Presentations\RSS 2014\j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69" y="2187714"/>
            <a:ext cx="1498152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73578" y="4549914"/>
            <a:ext cx="1560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Drew </a:t>
            </a:r>
            <a:r>
              <a:rPr lang="en-US" sz="2000" dirty="0" err="1" smtClean="0"/>
              <a:t>Bagnell</a:t>
            </a:r>
            <a:endParaRPr lang="en-US" sz="2000" dirty="0" smtClean="0"/>
          </a:p>
          <a:p>
            <a:pPr algn="ctr"/>
            <a:r>
              <a:rPr lang="en-US" sz="2000" dirty="0" smtClean="0"/>
              <a:t>CMU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78169" y="4549914"/>
            <a:ext cx="1634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Jan Peters</a:t>
            </a:r>
          </a:p>
          <a:p>
            <a:pPr algn="ctr"/>
            <a:r>
              <a:rPr lang="en-US" sz="2000" dirty="0" smtClean="0"/>
              <a:t>TU Darmstadt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663721" y="4546866"/>
            <a:ext cx="2032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Ashutosh</a:t>
            </a:r>
            <a:r>
              <a:rPr lang="en-US" sz="2000" dirty="0" smtClean="0"/>
              <a:t> </a:t>
            </a:r>
            <a:r>
              <a:rPr lang="en-US" sz="2000" dirty="0" err="1" smtClean="0"/>
              <a:t>Saxena</a:t>
            </a:r>
            <a:endParaRPr lang="en-US" sz="2000" dirty="0" smtClean="0"/>
          </a:p>
          <a:p>
            <a:pPr algn="ctr"/>
            <a:r>
              <a:rPr lang="en-US" sz="2000" dirty="0" smtClean="0"/>
              <a:t>Cornell University</a:t>
            </a:r>
            <a:endParaRPr lang="en-US" sz="2000" dirty="0"/>
          </a:p>
        </p:txBody>
      </p:sp>
      <p:pic>
        <p:nvPicPr>
          <p:cNvPr id="9" name="Picture 13" descr="D:\Presentations\RSS 2014\ashutosh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39" y="2186190"/>
            <a:ext cx="1726901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11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Panel discussion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What's </a:t>
            </a:r>
            <a:r>
              <a:rPr lang="en-US" dirty="0"/>
              <a:t>the most pressing problem in practical robot planning?</a:t>
            </a:r>
          </a:p>
          <a:p>
            <a:pPr lvl="1"/>
            <a:r>
              <a:rPr lang="en-US" dirty="0"/>
              <a:t>Assembly, personal, assistive </a:t>
            </a:r>
            <a:r>
              <a:rPr lang="en-US" dirty="0" smtClean="0"/>
              <a:t>robots</a:t>
            </a:r>
          </a:p>
          <a:p>
            <a:pPr lvl="1"/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do you view as the biggest successes thus far in learning to plan?</a:t>
            </a:r>
          </a:p>
          <a:p>
            <a:pPr lvl="1"/>
            <a:r>
              <a:rPr lang="en-US" dirty="0"/>
              <a:t>Assembly, personal, assistive </a:t>
            </a:r>
            <a:r>
              <a:rPr lang="en-US" dirty="0" smtClean="0"/>
              <a:t>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1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Task specific skills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marL="285750" indent="-285750"/>
            <a:r>
              <a:rPr lang="en-US" dirty="0" smtClean="0"/>
              <a:t>Manipulating deformable objects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907613" y="5493603"/>
            <a:ext cx="334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Knot tying</a:t>
            </a:r>
          </a:p>
          <a:p>
            <a:pPr algn="ctr"/>
            <a:r>
              <a:rPr lang="en-US" sz="2400" dirty="0" err="1" smtClean="0"/>
              <a:t>Abbeel’s</a:t>
            </a:r>
            <a:r>
              <a:rPr lang="en-US" sz="2400" dirty="0" smtClean="0"/>
              <a:t> lab, UC Berkeley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4699" y="734129"/>
            <a:ext cx="147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Pieter </a:t>
            </a:r>
            <a:r>
              <a:rPr lang="en-US" b="1" dirty="0" err="1" smtClean="0">
                <a:solidFill>
                  <a:schemeClr val="bg1"/>
                </a:solidFill>
              </a:rPr>
              <a:t>Abbeel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UC Berkeley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 descr="https://lh6.googleusercontent.com/proxy/kEdRYQkbHKxGgi6M2ZXe-4BcSl_zKx8tVEIxIZt_tVU2eknvczzk8D1rpFYxKL_Rccq7hlkbMFRn8GowmYzXtg=w426-h240-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02" y="2432304"/>
            <a:ext cx="5485298" cy="30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research_presentation\RSS 2014\abbeel_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01" y="228600"/>
            <a:ext cx="107509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3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Learning from Expert’s Demonstration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49" y="2209800"/>
            <a:ext cx="2744186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ashesh\Downloads\DSC_0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32" y="2222500"/>
            <a:ext cx="3131294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Presentations\RSS 2014\little_do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32" y="2222500"/>
            <a:ext cx="269862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1151" y="4572000"/>
            <a:ext cx="1334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Peters’ lab 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674875" y="4572000"/>
            <a:ext cx="153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Bagnell’s</a:t>
            </a:r>
            <a:r>
              <a:rPr lang="en-US" sz="2000" dirty="0" smtClean="0"/>
              <a:t> lab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701356" y="4572000"/>
            <a:ext cx="1494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Abbeel</a:t>
            </a:r>
            <a:r>
              <a:rPr lang="en-US" sz="2000" dirty="0" smtClean="0"/>
              <a:t> et al.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49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Real environments are more complex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://upload.wikimedia.org/wikipedia/commons/c/c9/Dalian_large_Shopping_Mall_2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36295"/>
            <a:ext cx="6705600" cy="4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Planning in context-rich environments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906963"/>
          </a:xfrm>
        </p:spPr>
        <p:txBody>
          <a:bodyPr/>
          <a:lstStyle/>
          <a:p>
            <a:pPr marL="285750" indent="-285750"/>
            <a:r>
              <a:rPr lang="en-US" dirty="0" smtClean="0"/>
              <a:t>Co-active feedback using object attributes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60607" y="5777137"/>
            <a:ext cx="3678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Jain et al., NIPS’13</a:t>
            </a:r>
          </a:p>
          <a:p>
            <a:pPr algn="ctr"/>
            <a:r>
              <a:rPr lang="en-US" sz="2400" dirty="0" smtClean="0"/>
              <a:t>Cornell Robot Learning Lab</a:t>
            </a:r>
          </a:p>
        </p:txBody>
      </p:sp>
      <p:pic>
        <p:nvPicPr>
          <p:cNvPr id="3074" name="Picture 2" descr="D:\Baxter Raw video files\baxter video\project_update\SnapShot(19)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6172200" cy="34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Planning problems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76" y="1531095"/>
            <a:ext cx="319199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 descr="D:\Presentations\RSS 2014\IKEAB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91" y="1550276"/>
            <a:ext cx="2438400" cy="13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proxy/kEdRYQkbHKxGgi6M2ZXe-4BcSl_zKx8tVEIxIZt_tVU2eknvczzk8D1rpFYxKL_Rccq7hlkbMFRn8GowmYzXtg=w426-h240-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6" y="2958933"/>
            <a:ext cx="3180979" cy="17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Ashesh\Documents\CyberLink\PowerDirector\10.0\SnapShot(25)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944" y="1550276"/>
            <a:ext cx="2357127" cy="13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08" y="2958933"/>
            <a:ext cx="2136146" cy="177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C:\Users\ashesh\Downloads\DSC_078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1" y="2958933"/>
            <a:ext cx="2438400" cy="17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nathanratliff.com/_/rsrc/1348192230756/home/crusherditch_cropped.jpe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833625"/>
            <a:ext cx="272380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00574"/>
            <a:ext cx="1849941" cy="18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D:\Presentations\RSS 2014\little_do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10" y="4844642"/>
            <a:ext cx="2133905" cy="179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s.hswstatic.com/gif/asimo-1a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20" y="4833625"/>
            <a:ext cx="1357297" cy="18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Presentations\RSS 2014\human_robot_tou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884" y="3621460"/>
            <a:ext cx="2985516" cy="204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600" i="1" u="sng" dirty="0" smtClean="0">
                <a:solidFill>
                  <a:schemeClr val="bg1"/>
                </a:solidFill>
              </a:rPr>
              <a:t>Learning Plans</a:t>
            </a:r>
            <a:r>
              <a:rPr lang="en-US" sz="3600" dirty="0" smtClean="0">
                <a:solidFill>
                  <a:schemeClr val="bg1"/>
                </a:solidFill>
              </a:rPr>
              <a:t> with </a:t>
            </a:r>
            <a:r>
              <a:rPr lang="en-US" sz="3600" i="1" u="sng" dirty="0" smtClean="0">
                <a:solidFill>
                  <a:schemeClr val="bg1"/>
                </a:solidFill>
              </a:rPr>
              <a:t>Context</a:t>
            </a:r>
            <a:r>
              <a:rPr lang="en-US" sz="3600" dirty="0" smtClean="0">
                <a:solidFill>
                  <a:schemeClr val="bg1"/>
                </a:solidFill>
              </a:rPr>
              <a:t> from </a:t>
            </a:r>
            <a:r>
              <a:rPr lang="en-US" sz="3600" i="1" u="sng" dirty="0" smtClean="0">
                <a:solidFill>
                  <a:schemeClr val="bg1"/>
                </a:solidFill>
              </a:rPr>
              <a:t>Human Signals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D:\Presentations\RSS 2014\lear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0594"/>
            <a:ext cx="2057400" cy="18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esentations\RSS 2014\plann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10594"/>
            <a:ext cx="1995487" cy="193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>
            <a:off x="1143000" y="2175709"/>
            <a:ext cx="1790700" cy="1143000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Human Signals</a:t>
            </a:r>
          </a:p>
          <a:p>
            <a:pPr algn="ctr"/>
            <a:r>
              <a:rPr lang="en-US" sz="2000" i="1" dirty="0" smtClean="0"/>
              <a:t>Expert’s demonstrations, </a:t>
            </a:r>
          </a:p>
          <a:p>
            <a:pPr algn="ctr"/>
            <a:r>
              <a:rPr lang="en-US" sz="2000" i="1" dirty="0" smtClean="0"/>
              <a:t>Co-active feedback, Language</a:t>
            </a:r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95600" y="3391794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Planning</a:t>
            </a:r>
          </a:p>
          <a:p>
            <a:pPr algn="ctr"/>
            <a:r>
              <a:rPr lang="en-US" sz="2000" i="1" dirty="0" smtClean="0"/>
              <a:t>Assembly lines, homes, context-rich environments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-76200" y="5475982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Learning Algorithms</a:t>
            </a:r>
            <a:endParaRPr lang="en-US" sz="2400" dirty="0"/>
          </a:p>
          <a:p>
            <a:pPr algn="ctr"/>
            <a:r>
              <a:rPr lang="en-US" sz="2000" i="1" dirty="0" smtClean="0"/>
              <a:t>SVM, IRL, Graphical models, </a:t>
            </a:r>
          </a:p>
          <a:p>
            <a:pPr algn="ctr"/>
            <a:r>
              <a:rPr lang="en-US" sz="2000" i="1" dirty="0" smtClean="0"/>
              <a:t>No-regret algorithms</a:t>
            </a:r>
            <a:endParaRPr lang="en-US" sz="2000" dirty="0" smtClean="0"/>
          </a:p>
        </p:txBody>
      </p:sp>
      <p:sp>
        <p:nvSpPr>
          <p:cNvPr id="16" name="Bent Arrow 15"/>
          <p:cNvSpPr/>
          <p:nvPr/>
        </p:nvSpPr>
        <p:spPr>
          <a:xfrm flipH="1">
            <a:off x="5929884" y="2175709"/>
            <a:ext cx="1766316" cy="1139884"/>
          </a:xfrm>
          <a:prstGeom prst="bentArrow">
            <a:avLst>
              <a:gd name="adj1" fmla="val 17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5059</TotalTime>
  <Words>1212</Words>
  <Application>Microsoft Office PowerPoint</Application>
  <PresentationFormat>On-screen Show (4:3)</PresentationFormat>
  <Paragraphs>308</Paragraphs>
  <Slides>38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Learning Plans with Context from Human Signals</vt:lpstr>
      <vt:lpstr>Learning Plans with Context from Human Signals</vt:lpstr>
      <vt:lpstr>Multi-agent planning</vt:lpstr>
      <vt:lpstr>Task specific skills</vt:lpstr>
      <vt:lpstr>Learning from Expert’s Demonstration</vt:lpstr>
      <vt:lpstr>Real environments are more complex</vt:lpstr>
      <vt:lpstr>Planning in context-rich environments</vt:lpstr>
      <vt:lpstr>Planning problems</vt:lpstr>
      <vt:lpstr>Learning Plans with Context from Human Signals</vt:lpstr>
      <vt:lpstr>Rich human signals</vt:lpstr>
      <vt:lpstr>Rich human signals</vt:lpstr>
      <vt:lpstr>Rich human signals</vt:lpstr>
      <vt:lpstr>Rich human signals</vt:lpstr>
      <vt:lpstr>Rich human signals</vt:lpstr>
      <vt:lpstr>Learning algorithms</vt:lpstr>
      <vt:lpstr>Learning Plans with Context from Human Signals</vt:lpstr>
      <vt:lpstr>PowerPoint Presentation</vt:lpstr>
      <vt:lpstr>Co-active Learning Setting</vt:lpstr>
      <vt:lpstr>Co-active Learning Setting</vt:lpstr>
      <vt:lpstr>User Feedback</vt:lpstr>
      <vt:lpstr>Co-active Preference Perceptron</vt:lpstr>
      <vt:lpstr>Generalization of Co-active perceptron</vt:lpstr>
      <vt:lpstr>Co-active feedback on Baxter</vt:lpstr>
      <vt:lpstr>Scaling up human signals</vt:lpstr>
      <vt:lpstr>PowerPoint Presentation</vt:lpstr>
      <vt:lpstr>PlanIt: A crowdsourcing approach</vt:lpstr>
      <vt:lpstr>Learned concepts from PlanIt</vt:lpstr>
      <vt:lpstr>PlanIt Demo</vt:lpstr>
      <vt:lpstr>Co-active Learning Setting</vt:lpstr>
      <vt:lpstr>Learning Plans with Context from Human Signals</vt:lpstr>
      <vt:lpstr>Summary</vt:lpstr>
      <vt:lpstr>Invited Speakers</vt:lpstr>
      <vt:lpstr>Learning Plans with Context from Human Signals</vt:lpstr>
      <vt:lpstr>Workshop summary</vt:lpstr>
      <vt:lpstr>Food for thought!</vt:lpstr>
      <vt:lpstr>Invited Speakers – Thank You</vt:lpstr>
      <vt:lpstr>Co-organizers – Thank You</vt:lpstr>
      <vt:lpstr>Panel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Ashesh</dc:creator>
  <cp:lastModifiedBy>Ashesh</cp:lastModifiedBy>
  <cp:revision>367</cp:revision>
  <dcterms:created xsi:type="dcterms:W3CDTF">2014-07-05T04:11:23Z</dcterms:created>
  <dcterms:modified xsi:type="dcterms:W3CDTF">2014-07-19T13:56:08Z</dcterms:modified>
</cp:coreProperties>
</file>